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4" r:id="rId3"/>
  </p:sldMasterIdLst>
  <p:notesMasterIdLst>
    <p:notesMasterId r:id="rId47"/>
  </p:notesMasterIdLst>
  <p:handoutMasterIdLst>
    <p:handoutMasterId r:id="rId48"/>
  </p:handoutMasterIdLst>
  <p:sldIdLst>
    <p:sldId id="274" r:id="rId4"/>
    <p:sldId id="470" r:id="rId5"/>
    <p:sldId id="471" r:id="rId6"/>
    <p:sldId id="276" r:id="rId7"/>
    <p:sldId id="435" r:id="rId8"/>
    <p:sldId id="473" r:id="rId9"/>
    <p:sldId id="412" r:id="rId10"/>
    <p:sldId id="428" r:id="rId11"/>
    <p:sldId id="454" r:id="rId12"/>
    <p:sldId id="478" r:id="rId13"/>
    <p:sldId id="456" r:id="rId14"/>
    <p:sldId id="483" r:id="rId15"/>
    <p:sldId id="455" r:id="rId16"/>
    <p:sldId id="462" r:id="rId17"/>
    <p:sldId id="461" r:id="rId18"/>
    <p:sldId id="476" r:id="rId19"/>
    <p:sldId id="472" r:id="rId20"/>
    <p:sldId id="480" r:id="rId21"/>
    <p:sldId id="457" r:id="rId22"/>
    <p:sldId id="488" r:id="rId23"/>
    <p:sldId id="459" r:id="rId24"/>
    <p:sldId id="460" r:id="rId25"/>
    <p:sldId id="481" r:id="rId26"/>
    <p:sldId id="482" r:id="rId27"/>
    <p:sldId id="479" r:id="rId28"/>
    <p:sldId id="468" r:id="rId29"/>
    <p:sldId id="477" r:id="rId30"/>
    <p:sldId id="484" r:id="rId31"/>
    <p:sldId id="463" r:id="rId32"/>
    <p:sldId id="485" r:id="rId33"/>
    <p:sldId id="475" r:id="rId34"/>
    <p:sldId id="464" r:id="rId35"/>
    <p:sldId id="486" r:id="rId36"/>
    <p:sldId id="465" r:id="rId37"/>
    <p:sldId id="469" r:id="rId38"/>
    <p:sldId id="474" r:id="rId39"/>
    <p:sldId id="466" r:id="rId40"/>
    <p:sldId id="467" r:id="rId41"/>
    <p:sldId id="487" r:id="rId42"/>
    <p:sldId id="349" r:id="rId43"/>
    <p:sldId id="414" r:id="rId44"/>
    <p:sldId id="401" r:id="rId45"/>
    <p:sldId id="405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0"/>
            <p14:sldId id="471"/>
            <p14:sldId id="276"/>
            <p14:sldId id="435"/>
            <p14:sldId id="473"/>
            <p14:sldId id="412"/>
            <p14:sldId id="428"/>
          </p14:sldIdLst>
        </p14:section>
        <p14:section name="ICOs" id="{0E48520E-939E-4164-9B93-A04DCB6330A0}">
          <p14:sldIdLst>
            <p14:sldId id="454"/>
            <p14:sldId id="478"/>
            <p14:sldId id="456"/>
            <p14:sldId id="483"/>
            <p14:sldId id="455"/>
            <p14:sldId id="462"/>
            <p14:sldId id="461"/>
            <p14:sldId id="476"/>
            <p14:sldId id="472"/>
            <p14:sldId id="480"/>
            <p14:sldId id="457"/>
            <p14:sldId id="488"/>
            <p14:sldId id="459"/>
            <p14:sldId id="460"/>
            <p14:sldId id="481"/>
            <p14:sldId id="482"/>
            <p14:sldId id="479"/>
            <p14:sldId id="468"/>
            <p14:sldId id="477"/>
            <p14:sldId id="484"/>
          </p14:sldIdLst>
        </p14:section>
        <p14:section name="Marketing" id="{9C832931-C0B6-4DEB-8B7F-C785C270AE8C}">
          <p14:sldIdLst>
            <p14:sldId id="463"/>
            <p14:sldId id="485"/>
            <p14:sldId id="475"/>
            <p14:sldId id="464"/>
            <p14:sldId id="486"/>
            <p14:sldId id="465"/>
            <p14:sldId id="469"/>
            <p14:sldId id="474"/>
            <p14:sldId id="466"/>
            <p14:sldId id="467"/>
            <p14:sldId id="487"/>
          </p14:sldIdLst>
        </p14:section>
        <p14:section name="Homework" id="{A3CCDDB5-920C-4AB6-A4C1-5EE2742F7FC1}">
          <p14:sldIdLst>
            <p14:sldId id="349"/>
            <p14:sldId id="414"/>
          </p14:sldIdLst>
        </p14:section>
        <p14:section name="Main Content" id="{BC4A3995-4CED-4320-A673-95328C9C809D}">
          <p14:sldIdLst/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FFF0D9"/>
    <a:srgbClr val="F0F5FA"/>
    <a:srgbClr val="1A8AFA"/>
    <a:srgbClr val="0097CC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08" d="100"/>
          <a:sy n="108" d="100"/>
        </p:scale>
        <p:origin x="114" y="2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19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aka.ms/O365DevShow" TargetMode="Externa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3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1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1024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828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1232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58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12098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8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5499" y="3029095"/>
            <a:ext cx="4421939" cy="3537839"/>
            <a:chOff x="6527800" y="2483620"/>
            <a:chExt cx="5473700" cy="4377555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TextBox 7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1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4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2723" y="3653518"/>
            <a:ext cx="5228006" cy="273441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19017" y="3002487"/>
            <a:ext cx="5921711" cy="3614686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9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6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7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5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Rectangle 20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117">
                <a:defRPr/>
              </a:pPr>
              <a:endParaRPr lang="en-US" sz="1764" kern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995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379138" y="3710730"/>
            <a:ext cx="5361591" cy="2681875"/>
            <a:chOff x="4664075" y="3040063"/>
            <a:chExt cx="7315200" cy="3657601"/>
          </a:xfrm>
        </p:grpSpPr>
        <p:grpSp>
          <p:nvGrpSpPr>
            <p:cNvPr id="7" name="Group 6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337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6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1" y="1217195"/>
            <a:ext cx="5377147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5968" y="0"/>
            <a:ext cx="6092857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5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4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226057"/>
            <a:ext cx="12188825" cy="63194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05890" y="289509"/>
            <a:ext cx="4113767" cy="364224"/>
          </a:xfrm>
        </p:spPr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324410" y="6387934"/>
            <a:ext cx="1546092" cy="3611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101086" y="2054600"/>
            <a:ext cx="5820890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1163" y="2054600"/>
            <a:ext cx="5780434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101085" y="1187621"/>
            <a:ext cx="5820890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292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1163" y="1187621"/>
            <a:ext cx="5780434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9224" y="3612668"/>
            <a:ext cx="5157547" cy="2709918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21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126322" y="5782506"/>
            <a:ext cx="485920" cy="226406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847511" y="427516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25409" y="454050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3983405" y="5080791"/>
            <a:ext cx="835442" cy="202831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58417" y="5353269"/>
            <a:ext cx="207971" cy="268375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28773" y="5628343"/>
            <a:ext cx="90492" cy="476847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52942" y="5721625"/>
            <a:ext cx="211207" cy="15492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6870501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015277" y="3197136"/>
            <a:ext cx="546608" cy="403677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049" tIns="43889" rIns="0" bIns="43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03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endParaRPr kumimoji="0" lang="en-US" sz="1342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073553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261330" y="3106181"/>
            <a:ext cx="460602" cy="585584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276604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405539" y="3150925"/>
            <a:ext cx="578291" cy="496092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479655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625344" y="3161415"/>
            <a:ext cx="544782" cy="475119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179628" y="5275869"/>
            <a:ext cx="1317611" cy="104132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1404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6916824" y="5028829"/>
            <a:ext cx="881656" cy="1288366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366109" y="3826361"/>
            <a:ext cx="1036221" cy="80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367161" y="3870770"/>
            <a:ext cx="857797" cy="69523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224954" y="3870770"/>
            <a:ext cx="594199" cy="701968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231692" y="4501503"/>
            <a:ext cx="1304935" cy="1815692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675242" y="3870771"/>
            <a:ext cx="444984" cy="1416405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101171" y="3870771"/>
            <a:ext cx="374969" cy="1778265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0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056689" y="1470515"/>
            <a:ext cx="3570821" cy="325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046017" y="4823130"/>
            <a:ext cx="3581494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190469" y="4823130"/>
            <a:ext cx="1664959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313576" y="4823130"/>
            <a:ext cx="1675633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36686" y="3177326"/>
            <a:ext cx="1675634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71992" y="3177326"/>
            <a:ext cx="1663435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71992" y="1470512"/>
            <a:ext cx="1663436" cy="151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313578" y="1470516"/>
            <a:ext cx="1675632" cy="15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0076" y="1188524"/>
            <a:ext cx="5412644" cy="1828239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728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042426" y="1194772"/>
            <a:ext cx="3707105" cy="3550132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53592" y="1225066"/>
              <a:ext cx="1836984" cy="3614837"/>
              <a:chOff x="10153592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53592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895730">
                  <a:lnSpc>
                    <a:spcPct val="80000"/>
                  </a:lnSpc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@</a:t>
                </a:r>
                <a:r>
                  <a:rPr lang="en-US" sz="1763" u="sng" dirty="0" err="1">
                    <a:solidFill>
                      <a:schemeClr val="bg1"/>
                    </a:solidFill>
                    <a:latin typeface="Segoe UI"/>
                  </a:rPr>
                  <a:t>OfficeDev</a:t>
                </a: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895730"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391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057669" y="3094333"/>
            <a:ext cx="1798924" cy="1650572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334998" y="4820516"/>
            <a:ext cx="1741625" cy="1573663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5934559" y="1188524"/>
            <a:ext cx="2031147" cy="1827226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0077" y="3094334"/>
            <a:ext cx="3815657" cy="3290455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895730"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28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http://</a:t>
              </a: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dev.office.com/podcasts</a:t>
              </a: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 </a:t>
              </a:r>
            </a:p>
            <a:p>
              <a:pPr algn="ctr" defTabSz="895730">
                <a:defRPr/>
              </a:pPr>
              <a:endParaRPr lang="en-US" sz="1728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9930946" y="4820078"/>
            <a:ext cx="1807513" cy="1566666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1763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r>
                <a:rPr lang="en-US" sz="1175" u="sng" dirty="0">
                  <a:solidFill>
                    <a:schemeClr val="bg1"/>
                  </a:solidFill>
                  <a:latin typeface="Segoe UI"/>
                </a:rPr>
                <a:t>http://officespdev.uservoice.com/ </a:t>
              </a: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567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51629" y="3093747"/>
            <a:ext cx="1904104" cy="1648758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28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895726">
                <a:defRPr/>
              </a:pPr>
              <a:endParaRPr lang="en-US" sz="15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338487" y="3098955"/>
            <a:ext cx="3628496" cy="1645950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371" u="sng" dirty="0">
                  <a:solidFill>
                    <a:srgbClr val="FFFFFF"/>
                  </a:solidFill>
                  <a:latin typeface="Segoe UI"/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150977" y="4820079"/>
            <a:ext cx="3705616" cy="1566665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3134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895730">
                <a:defRPr/>
              </a:pPr>
              <a:endParaRPr lang="en-US" sz="3134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567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defRPr/>
              </a:pPr>
              <a:r>
                <a:rPr lang="en-US" sz="1567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68391" y="289513"/>
            <a:ext cx="116520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188974" y="6028460"/>
            <a:ext cx="325497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36780" y="2255858"/>
            <a:ext cx="4032862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105182" y="2188935"/>
            <a:ext cx="148523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398642" y="4382332"/>
            <a:ext cx="2393618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792708" y="5602433"/>
            <a:ext cx="3136670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9930947" y="5936878"/>
            <a:ext cx="1705097" cy="391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313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8825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169" y="1197323"/>
            <a:ext cx="11650487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086" y="3083653"/>
            <a:ext cx="322628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088" y="3083652"/>
            <a:ext cx="322628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6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169" y="1189178"/>
            <a:ext cx="11650488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88826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69169" y="2077800"/>
            <a:ext cx="6273340" cy="35925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32" y="2077814"/>
            <a:ext cx="5377085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13" y="3877276"/>
            <a:ext cx="4694487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26958" y="268950"/>
            <a:ext cx="6505204" cy="6118985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1"/>
            <a:ext cx="1138164" cy="3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3" y="2084187"/>
            <a:ext cx="5128142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3" y="3878574"/>
            <a:ext cx="514681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542074" y="1228091"/>
            <a:ext cx="5123848" cy="517696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0"/>
            <a:ext cx="1138164" cy="3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image" Target="../media/image7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171" y="1189178"/>
            <a:ext cx="1165048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 rot="5400000">
            <a:off x="9205457" y="2991148"/>
            <a:ext cx="6858623" cy="87632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805890" y="289509"/>
            <a:ext cx="4113767" cy="364224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9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4" marR="0" indent="-336044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19" marR="0" indent="-236475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3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2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1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starter.co/" TargetMode="External"/><Relationship Id="rId2" Type="http://schemas.openxmlformats.org/officeDocument/2006/relationships/hyperlink" Target="https://coinlaunch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inlist.c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c.gov/litigation/investreport/34-81207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radi@sharepoint.b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ternity.com/aeternity-blockchain-whitepaper.pdf" TargetMode="External"/><Relationship Id="rId2" Type="http://schemas.openxmlformats.org/officeDocument/2006/relationships/hyperlink" Target="https://www.monetha.io/Monetha_WP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yptokitties.co/Technical-details" TargetMode="External"/><Relationship Id="rId5" Type="http://schemas.openxmlformats.org/officeDocument/2006/relationships/hyperlink" Target="https://coss.io/documents/white-papers/iconomi.pdf" TargetMode="External"/><Relationship Id="rId4" Type="http://schemas.openxmlformats.org/officeDocument/2006/relationships/hyperlink" Target="https://github.com/ethereum/wiki/wiki/White-Pap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gif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coin.io/" TargetMode="External"/><Relationship Id="rId2" Type="http://schemas.openxmlformats.org/officeDocument/2006/relationships/hyperlink" Target="https://www.gilgameshplatform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kenstars.com/team" TargetMode="External"/><Relationship Id="rId4" Type="http://schemas.openxmlformats.org/officeDocument/2006/relationships/hyperlink" Target="https://eos.i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news.com/news/google-to-ban-ico-and-crypto-ads-source-1366.htm" TargetMode="External"/><Relationship Id="rId2" Type="http://schemas.openxmlformats.org/officeDocument/2006/relationships/hyperlink" Target="https://www.coindesk.com/canadian-official-wants-google-ban-ads-crypto-ic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nancemagnates.com/cryptocurrency/news/exclusive-google-quietly-purging-cryptocurrency-ads-conten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bitnationchat" TargetMode="External"/><Relationship Id="rId3" Type="http://schemas.openxmlformats.org/officeDocument/2006/relationships/hyperlink" Target="https://t.me/thecointelegraph" TargetMode="External"/><Relationship Id="rId7" Type="http://schemas.openxmlformats.org/officeDocument/2006/relationships/hyperlink" Target="https://t.me/CryptoCommunities" TargetMode="External"/><Relationship Id="rId2" Type="http://schemas.openxmlformats.org/officeDocument/2006/relationships/hyperlink" Target="https://t.me/SmartContra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cryptocurrency" TargetMode="External"/><Relationship Id="rId5" Type="http://schemas.openxmlformats.org/officeDocument/2006/relationships/hyperlink" Target="https://t.me/joinchat/Cyq-IQ5z5tAX0rRIGrOhfA" TargetMode="External"/><Relationship Id="rId4" Type="http://schemas.openxmlformats.org/officeDocument/2006/relationships/hyperlink" Target="https://t.me/preicoved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CryptoICO/" TargetMode="External"/><Relationship Id="rId3" Type="http://schemas.openxmlformats.org/officeDocument/2006/relationships/hyperlink" Target="https://www.reddit.com/r/blockchain_startups/" TargetMode="External"/><Relationship Id="rId7" Type="http://schemas.openxmlformats.org/officeDocument/2006/relationships/hyperlink" Target="https://www.reddit.com/r/ICOAnalysis/" TargetMode="External"/><Relationship Id="rId2" Type="http://schemas.openxmlformats.org/officeDocument/2006/relationships/hyperlink" Target="https://www.reddit.com/r/BlockCha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ethtrader/" TargetMode="External"/><Relationship Id="rId5" Type="http://schemas.openxmlformats.org/officeDocument/2006/relationships/hyperlink" Target="https://www.reddit.com/r/icocrypto/" TargetMode="External"/><Relationship Id="rId10" Type="http://schemas.openxmlformats.org/officeDocument/2006/relationships/hyperlink" Target="https://www.reddit.com/r/Best_of_Crypto/" TargetMode="External"/><Relationship Id="rId4" Type="http://schemas.openxmlformats.org/officeDocument/2006/relationships/hyperlink" Target="https://www.reddit.com/r/CryptoCurrency/" TargetMode="External"/><Relationship Id="rId9" Type="http://schemas.openxmlformats.org/officeDocument/2006/relationships/hyperlink" Target="https://www.reddit.com/r/InitialCoinOffering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/>
              <a:t>Initial Coin Offerings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Radi Atanassov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13516" y="3806198"/>
            <a:ext cx="11010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Topic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8652E-FE74-4FBA-8D23-B234CDA94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56D14-9596-4853-981C-D3FC4658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  <a:p>
            <a:r>
              <a:rPr lang="en-US" dirty="0"/>
              <a:t>Credibility</a:t>
            </a:r>
          </a:p>
          <a:p>
            <a:r>
              <a:rPr lang="en-US" dirty="0"/>
              <a:t>Rewards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Access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95AD56-6B14-407E-81C4-3E9E7EAC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IPO’s vs ICO’s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31F2-9D37-4F90-833F-D1F1F79721B5}"/>
              </a:ext>
            </a:extLst>
          </p:cNvPr>
          <p:cNvSpPr/>
          <p:nvPr/>
        </p:nvSpPr>
        <p:spPr>
          <a:xfrm>
            <a:off x="3655213" y="1295400"/>
            <a:ext cx="2895600" cy="38340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8E554-5110-4462-BCE7-A989E0EEE974}"/>
              </a:ext>
            </a:extLst>
          </p:cNvPr>
          <p:cNvSpPr/>
          <p:nvPr/>
        </p:nvSpPr>
        <p:spPr>
          <a:xfrm>
            <a:off x="6932612" y="1295400"/>
            <a:ext cx="3657600" cy="3834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regulated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Long-term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Sometimes exclusive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8467D-A979-48A3-812F-F351F2E762FC}"/>
              </a:ext>
            </a:extLst>
          </p:cNvPr>
          <p:cNvSpPr txBox="1"/>
          <p:nvPr/>
        </p:nvSpPr>
        <p:spPr>
          <a:xfrm>
            <a:off x="4494212" y="772177"/>
            <a:ext cx="69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2C774-A89B-4B03-9286-4B5DB504659B}"/>
              </a:ext>
            </a:extLst>
          </p:cNvPr>
          <p:cNvSpPr txBox="1"/>
          <p:nvPr/>
        </p:nvSpPr>
        <p:spPr>
          <a:xfrm>
            <a:off x="8137972" y="772177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IPO</a:t>
            </a:r>
          </a:p>
        </p:txBody>
      </p:sp>
    </p:spTree>
    <p:extLst>
      <p:ext uri="{BB962C8B-B14F-4D97-AF65-F5344CB8AC3E}">
        <p14:creationId xmlns:p14="http://schemas.microsoft.com/office/powerpoint/2010/main" val="90930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73499-2517-4B0A-A874-93E797435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1983-075C-4841-8EA2-4B8AD3E7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define your own economic model and incentive scheme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Discount</a:t>
            </a:r>
          </a:p>
          <a:p>
            <a:r>
              <a:rPr lang="en-US" dirty="0"/>
              <a:t>Rounds</a:t>
            </a:r>
          </a:p>
          <a:p>
            <a:r>
              <a:rPr lang="en-US" dirty="0"/>
              <a:t>Capped vs Uncapped</a:t>
            </a:r>
          </a:p>
          <a:p>
            <a:r>
              <a:rPr lang="en-US" dirty="0"/>
              <a:t>Generation logic &amp; returns on failure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AD2FF-9F27-4A7D-A02D-B6A1F42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Economy</a:t>
            </a:r>
          </a:p>
        </p:txBody>
      </p:sp>
    </p:spTree>
    <p:extLst>
      <p:ext uri="{BB962C8B-B14F-4D97-AF65-F5344CB8AC3E}">
        <p14:creationId xmlns:p14="http://schemas.microsoft.com/office/powerpoint/2010/main" val="257425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DB655-1E3F-423D-A958-30C116D0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5D0E-8F5B-470F-9075-700DD8F01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Skilled blockchain experts</a:t>
            </a:r>
          </a:p>
          <a:p>
            <a:r>
              <a:rPr lang="en-US" dirty="0"/>
              <a:t>Project believers</a:t>
            </a:r>
          </a:p>
          <a:p>
            <a:r>
              <a:rPr lang="en-US" dirty="0"/>
              <a:t>Informed investors</a:t>
            </a:r>
          </a:p>
          <a:p>
            <a:r>
              <a:rPr lang="en-US" dirty="0"/>
              <a:t>Investors with very little experience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C6060-27A1-4356-8B8B-5575E491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94425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2754A-A201-462F-B609-031C52929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02BF8-0230-43DC-9C2F-8B04C817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5F6271-BFED-411C-94DB-B356B5E9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2D550-55AD-4083-946F-C27DDBEC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4639"/>
            <a:ext cx="12188825" cy="6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91076-D987-41C3-BE70-25CD046EC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C261-4354-4B4F-9558-8EBA6B722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CA51B-61CD-4986-8BE7-92C9FECC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24089-9A4C-4664-ADC2-B80683E1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23825"/>
            <a:ext cx="108966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20B11-964F-4722-BC5A-D6A1F524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6B62-87E3-4E30-8544-526B09C1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aspect of the overall message and strategy</a:t>
            </a:r>
          </a:p>
          <a:p>
            <a:r>
              <a:rPr lang="en-US" dirty="0"/>
              <a:t>Founders</a:t>
            </a:r>
          </a:p>
          <a:p>
            <a:r>
              <a:rPr lang="en-US" dirty="0"/>
              <a:t>First employees</a:t>
            </a:r>
          </a:p>
          <a:p>
            <a:r>
              <a:rPr lang="en-US" dirty="0"/>
              <a:t>Future Investments</a:t>
            </a:r>
          </a:p>
          <a:p>
            <a:r>
              <a:rPr lang="en-US" dirty="0"/>
              <a:t>Bounty Rewards</a:t>
            </a:r>
          </a:p>
          <a:p>
            <a:r>
              <a:rPr lang="en-US" dirty="0"/>
              <a:t>Marketing</a:t>
            </a:r>
          </a:p>
          <a:p>
            <a:r>
              <a:rPr lang="en-US" dirty="0"/>
              <a:t>Vesting Options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63FD5-092E-45B3-929F-755FFA56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161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7F634-AB71-4A94-AA99-C62D62BA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59350"/>
            <a:ext cx="8646984" cy="601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814CD-DF66-44F3-A50C-DA51ED902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1219200"/>
            <a:ext cx="11938754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10DBB-B76F-438B-9D7B-941AC0BC2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959113"/>
            <a:ext cx="10867081" cy="52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59908-214A-4CB3-98B6-F2AAF41C8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9307-A44A-41FD-AC74-6316F4C9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Ethereum with Smart Contracts</a:t>
            </a:r>
          </a:p>
          <a:p>
            <a:r>
              <a:rPr lang="en-US" dirty="0">
                <a:hlinkClick r:id="rId2"/>
              </a:rPr>
              <a:t>https://coinlaunch.co</a:t>
            </a:r>
            <a:endParaRPr lang="en-US" dirty="0"/>
          </a:p>
          <a:p>
            <a:r>
              <a:rPr lang="en-US" dirty="0">
                <a:hlinkClick r:id="rId3"/>
              </a:rPr>
              <a:t>https://blockstarter.co/</a:t>
            </a:r>
            <a:r>
              <a:rPr lang="en-US" dirty="0"/>
              <a:t> </a:t>
            </a:r>
          </a:p>
          <a:p>
            <a:r>
              <a:rPr lang="en-US" dirty="0"/>
              <a:t>Indiegogo</a:t>
            </a:r>
          </a:p>
          <a:p>
            <a:r>
              <a:rPr lang="en-US" dirty="0">
                <a:hlinkClick r:id="rId4"/>
              </a:rPr>
              <a:t>https://coinlist.co/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28F907-0A80-4DD3-89DC-4F84A02F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Platforms</a:t>
            </a:r>
          </a:p>
        </p:txBody>
      </p:sp>
    </p:spTree>
    <p:extLst>
      <p:ext uri="{BB962C8B-B14F-4D97-AF65-F5344CB8AC3E}">
        <p14:creationId xmlns:p14="http://schemas.microsoft.com/office/powerpoint/2010/main" val="2006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03320-5F4D-4431-9F4A-938DACE5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your website</a:t>
            </a:r>
          </a:p>
          <a:p>
            <a:r>
              <a:rPr lang="en-US" dirty="0"/>
              <a:t>Write the Whitepaper</a:t>
            </a:r>
          </a:p>
          <a:p>
            <a:r>
              <a:rPr lang="en-US" dirty="0"/>
              <a:t>Execute the Token on an ICO platform</a:t>
            </a:r>
          </a:p>
          <a:p>
            <a:r>
              <a:rPr lang="en-US" dirty="0"/>
              <a:t>List on exchanges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ICO steps</a:t>
            </a:r>
          </a:p>
        </p:txBody>
      </p:sp>
    </p:spTree>
    <p:extLst>
      <p:ext uri="{BB962C8B-B14F-4D97-AF65-F5344CB8AC3E}">
        <p14:creationId xmlns:p14="http://schemas.microsoft.com/office/powerpoint/2010/main" val="218887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C953-0894-4B34-9B01-B56D88EF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different from country to country</a:t>
            </a:r>
          </a:p>
          <a:p>
            <a:r>
              <a:rPr lang="en-US" dirty="0"/>
              <a:t>Governments are still trying to figure it out</a:t>
            </a:r>
          </a:p>
          <a:p>
            <a:r>
              <a:rPr lang="en-US" dirty="0"/>
              <a:t>Securities and Exchange Commission on violations of law</a:t>
            </a:r>
          </a:p>
          <a:p>
            <a:pPr lvl="1"/>
            <a:r>
              <a:rPr lang="en-US" dirty="0">
                <a:hlinkClick r:id="rId2"/>
              </a:rPr>
              <a:t>https://www.sec.gov/litigation/investreport/34-81207.pdf</a:t>
            </a:r>
            <a:endParaRPr lang="en-US" dirty="0"/>
          </a:p>
          <a:p>
            <a:r>
              <a:rPr lang="en-US" dirty="0"/>
              <a:t>Appealing countries: Bulgaria, Singapore, Estonia, Liechtenstein, Switzerland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Legislation &amp; Regulation</a:t>
            </a:r>
          </a:p>
        </p:txBody>
      </p:sp>
    </p:spTree>
    <p:extLst>
      <p:ext uri="{BB962C8B-B14F-4D97-AF65-F5344CB8AC3E}">
        <p14:creationId xmlns:p14="http://schemas.microsoft.com/office/powerpoint/2010/main" val="349845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4E3BB-927D-4145-8013-8C6BE74D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45F2-5584-4B6E-BC45-C1142F5D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 Atanassov</a:t>
            </a:r>
          </a:p>
          <a:p>
            <a:r>
              <a:rPr lang="en-US" dirty="0">
                <a:hlinkClick r:id="rId2"/>
              </a:rPr>
              <a:t>radi@sharepoint.bg</a:t>
            </a:r>
            <a:endParaRPr lang="en-US" dirty="0"/>
          </a:p>
          <a:p>
            <a:r>
              <a:rPr lang="en-US" dirty="0"/>
              <a:t>+359878823339</a:t>
            </a:r>
          </a:p>
          <a:p>
            <a:r>
              <a:rPr lang="en-US" dirty="0"/>
              <a:t>Add me on Facebook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49FFA-6BAE-4755-AE64-379C3139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Contacts	</a:t>
            </a:r>
          </a:p>
        </p:txBody>
      </p:sp>
    </p:spTree>
    <p:extLst>
      <p:ext uri="{BB962C8B-B14F-4D97-AF65-F5344CB8AC3E}">
        <p14:creationId xmlns:p14="http://schemas.microsoft.com/office/powerpoint/2010/main" val="129224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C953-0894-4B34-9B01-B56D88EF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good legal team and listen to them</a:t>
            </a:r>
          </a:p>
          <a:p>
            <a:r>
              <a:rPr lang="en-US" dirty="0"/>
              <a:t>They must be knowledgeable about </a:t>
            </a:r>
            <a:r>
              <a:rPr lang="en-US" dirty="0" err="1"/>
              <a:t>cryptomarkets</a:t>
            </a:r>
            <a:r>
              <a:rPr lang="en-US" dirty="0"/>
              <a:t> and company law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Legislation &amp; Regulation</a:t>
            </a:r>
          </a:p>
        </p:txBody>
      </p:sp>
    </p:spTree>
    <p:extLst>
      <p:ext uri="{BB962C8B-B14F-4D97-AF65-F5344CB8AC3E}">
        <p14:creationId xmlns:p14="http://schemas.microsoft.com/office/powerpoint/2010/main" val="334784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49458-28B0-49A0-BF81-D23A3DA64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2131-C4A6-47C7-A3C7-857E844F0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Token</a:t>
            </a:r>
          </a:p>
          <a:p>
            <a:pPr lvl="1"/>
            <a:r>
              <a:rPr lang="en-US" dirty="0"/>
              <a:t>“Shares” in a business</a:t>
            </a:r>
          </a:p>
          <a:p>
            <a:pPr lvl="1"/>
            <a:r>
              <a:rPr lang="en-US" dirty="0"/>
              <a:t>Regulated by SEC in the US</a:t>
            </a:r>
          </a:p>
          <a:p>
            <a:pPr lvl="1"/>
            <a:r>
              <a:rPr lang="en-US" dirty="0"/>
              <a:t>Avoided now</a:t>
            </a:r>
          </a:p>
          <a:p>
            <a:r>
              <a:rPr lang="en-US" dirty="0"/>
              <a:t>Utility Token</a:t>
            </a:r>
          </a:p>
          <a:p>
            <a:pPr lvl="1"/>
            <a:r>
              <a:rPr lang="en-US" dirty="0"/>
              <a:t>Future access to a product or service, not ownership in a business</a:t>
            </a:r>
          </a:p>
          <a:p>
            <a:pPr lvl="1"/>
            <a:r>
              <a:rPr lang="en-US" dirty="0"/>
              <a:t>Used as “currency” to trade for something else</a:t>
            </a:r>
          </a:p>
          <a:p>
            <a:pPr lvl="1"/>
            <a:r>
              <a:rPr lang="en-US" dirty="0" err="1"/>
              <a:t>Filecoin</a:t>
            </a:r>
            <a:r>
              <a:rPr lang="en-US" dirty="0"/>
              <a:t>, </a:t>
            </a:r>
            <a:r>
              <a:rPr lang="en-US" dirty="0" err="1"/>
              <a:t>LockChain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328892-96EF-4E9B-A8AF-ED802874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 vs Security</a:t>
            </a:r>
          </a:p>
        </p:txBody>
      </p:sp>
    </p:spTree>
    <p:extLst>
      <p:ext uri="{BB962C8B-B14F-4D97-AF65-F5344CB8AC3E}">
        <p14:creationId xmlns:p14="http://schemas.microsoft.com/office/powerpoint/2010/main" val="1536158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59908-214A-4CB3-98B6-F2AAF41C8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9307-A44A-41FD-AC74-6316F4C9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the project, solution, token mechanics, market, team</a:t>
            </a:r>
          </a:p>
          <a:p>
            <a:r>
              <a:rPr lang="en-US" dirty="0"/>
              <a:t>The main paper for building credibility</a:t>
            </a:r>
          </a:p>
          <a:p>
            <a:r>
              <a:rPr lang="en-US" dirty="0"/>
              <a:t>Technical vs Business</a:t>
            </a:r>
          </a:p>
          <a:p>
            <a:pPr lvl="1"/>
            <a:r>
              <a:rPr lang="en-US" dirty="0"/>
              <a:t>Can have more than one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28F907-0A80-4DD3-89DC-4F84A02F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Whitepapers</a:t>
            </a:r>
          </a:p>
        </p:txBody>
      </p:sp>
    </p:spTree>
    <p:extLst>
      <p:ext uri="{BB962C8B-B14F-4D97-AF65-F5344CB8AC3E}">
        <p14:creationId xmlns:p14="http://schemas.microsoft.com/office/powerpoint/2010/main" val="33701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59908-214A-4CB3-98B6-F2AAF41C8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9307-A44A-41FD-AC74-6316F4C9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the problem</a:t>
            </a:r>
          </a:p>
          <a:p>
            <a:r>
              <a:rPr lang="en-US" dirty="0"/>
              <a:t>Describe your proposed solution</a:t>
            </a:r>
          </a:p>
          <a:p>
            <a:r>
              <a:rPr lang="en-US" dirty="0"/>
              <a:t>Describe it’s market</a:t>
            </a:r>
          </a:p>
          <a:p>
            <a:r>
              <a:rPr lang="en-US" dirty="0"/>
              <a:t>Define the token economy and mechanics</a:t>
            </a:r>
          </a:p>
          <a:p>
            <a:r>
              <a:rPr lang="en-US" dirty="0"/>
              <a:t>Describe the money distribution</a:t>
            </a:r>
          </a:p>
          <a:p>
            <a:r>
              <a:rPr lang="en-US" dirty="0"/>
              <a:t>List the team and advisors</a:t>
            </a:r>
          </a:p>
          <a:p>
            <a:r>
              <a:rPr lang="en-US" dirty="0"/>
              <a:t>Project plan</a:t>
            </a:r>
          </a:p>
          <a:p>
            <a:r>
              <a:rPr lang="en-US" dirty="0"/>
              <a:t>Circulate for feedback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28F907-0A80-4DD3-89DC-4F84A02F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 writing tips</a:t>
            </a:r>
          </a:p>
        </p:txBody>
      </p:sp>
    </p:spTree>
    <p:extLst>
      <p:ext uri="{BB962C8B-B14F-4D97-AF65-F5344CB8AC3E}">
        <p14:creationId xmlns:p14="http://schemas.microsoft.com/office/powerpoint/2010/main" val="1821439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F3A33-A0E9-42D3-89A4-67B0A336A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740A-5392-49F2-8D5C-BF1ADDFB3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https://www.monetha.io/Monetha_WP.pdf</a:t>
            </a:r>
            <a:endParaRPr lang="en-US" dirty="0"/>
          </a:p>
          <a:p>
            <a:r>
              <a:rPr lang="en-US" dirty="0">
                <a:hlinkClick r:id="rId3"/>
              </a:rPr>
              <a:t>https://www.aeternity.com/aeternity-blockchain-whitepaper.pdf</a:t>
            </a:r>
            <a:endParaRPr lang="en-US" dirty="0"/>
          </a:p>
          <a:p>
            <a:r>
              <a:rPr lang="en-US" dirty="0">
                <a:hlinkClick r:id="rId4"/>
              </a:rPr>
              <a:t>https://github.com/ethereum/wiki/wiki/White-Paper</a:t>
            </a:r>
            <a:endParaRPr lang="en-US" dirty="0"/>
          </a:p>
          <a:p>
            <a:r>
              <a:rPr lang="en-US" dirty="0">
                <a:hlinkClick r:id="rId5"/>
              </a:rPr>
              <a:t>https://coss.io/documents/white-papers/iconomi.pdf</a:t>
            </a:r>
            <a:endParaRPr lang="en-US" dirty="0"/>
          </a:p>
          <a:p>
            <a:r>
              <a:rPr lang="en-US" dirty="0">
                <a:hlinkClick r:id="rId6"/>
              </a:rPr>
              <a:t>https://www.cryptokitties.co/Technical-details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18DFD-FAE7-420F-BBD0-8E30A902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 Examples</a:t>
            </a:r>
          </a:p>
        </p:txBody>
      </p:sp>
    </p:spTree>
    <p:extLst>
      <p:ext uri="{BB962C8B-B14F-4D97-AF65-F5344CB8AC3E}">
        <p14:creationId xmlns:p14="http://schemas.microsoft.com/office/powerpoint/2010/main" val="1285696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74EE4-F321-483A-B5F6-80493DE11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0EFF-984D-4B77-9CF6-5755EB73F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ultimate goal is to list the token on exchanges</a:t>
            </a:r>
          </a:p>
          <a:p>
            <a:r>
              <a:rPr lang="en-US" dirty="0"/>
              <a:t>Can cost lots of money</a:t>
            </a:r>
          </a:p>
          <a:p>
            <a:r>
              <a:rPr lang="en-US" dirty="0"/>
              <a:t>The price will fluctuate based on the market</a:t>
            </a:r>
          </a:p>
          <a:p>
            <a:r>
              <a:rPr lang="en-US" dirty="0"/>
              <a:t>Volume is very important</a:t>
            </a:r>
          </a:p>
          <a:p>
            <a:r>
              <a:rPr lang="en-US" dirty="0"/>
              <a:t>Executing the project plan and marketing plan is the key priority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DD4AFE-4216-4EE2-88E2-186C8FC1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ICO…</a:t>
            </a:r>
          </a:p>
        </p:txBody>
      </p:sp>
    </p:spTree>
    <p:extLst>
      <p:ext uri="{BB962C8B-B14F-4D97-AF65-F5344CB8AC3E}">
        <p14:creationId xmlns:p14="http://schemas.microsoft.com/office/powerpoint/2010/main" val="87370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89070-615D-4B58-BFA0-72022F7A3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EFBEB-221A-4C83-9AD9-20EF91E3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ICO’s with malicious intent</a:t>
            </a:r>
          </a:p>
          <a:p>
            <a:r>
              <a:rPr lang="en-US" dirty="0"/>
              <a:t>Gather your crypto and run</a:t>
            </a:r>
          </a:p>
          <a:p>
            <a:r>
              <a:rPr lang="en-US" dirty="0"/>
              <a:t>Detect them by:</a:t>
            </a:r>
          </a:p>
          <a:p>
            <a:pPr lvl="1"/>
            <a:r>
              <a:rPr lang="en-US" dirty="0"/>
              <a:t>Unrealistic goals, lots of buzzwords, a bad whitepaper, no code repository or a very bad one</a:t>
            </a:r>
          </a:p>
          <a:p>
            <a:pPr lvl="1"/>
            <a:r>
              <a:rPr lang="en-US" dirty="0"/>
              <a:t>Evaluate and trace the team</a:t>
            </a:r>
          </a:p>
          <a:p>
            <a:pPr lvl="1"/>
            <a:r>
              <a:rPr lang="en-US" dirty="0"/>
              <a:t>No escrow</a:t>
            </a:r>
          </a:p>
          <a:p>
            <a:pPr lvl="1"/>
            <a:r>
              <a:rPr lang="en-US" dirty="0"/>
              <a:t>No news</a:t>
            </a:r>
          </a:p>
          <a:p>
            <a:pPr lvl="1"/>
            <a:r>
              <a:rPr lang="en-US" dirty="0"/>
              <a:t>Fake pictures</a:t>
            </a:r>
          </a:p>
          <a:p>
            <a:pPr lvl="1"/>
            <a:r>
              <a:rPr lang="en-US" dirty="0"/>
              <a:t>Prior funding?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BCB6F-5C15-4DB4-8E2A-A9AE21F1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Scams</a:t>
            </a:r>
          </a:p>
        </p:txBody>
      </p:sp>
    </p:spTree>
    <p:extLst>
      <p:ext uri="{BB962C8B-B14F-4D97-AF65-F5344CB8AC3E}">
        <p14:creationId xmlns:p14="http://schemas.microsoft.com/office/powerpoint/2010/main" val="276992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89070-615D-4B58-BFA0-72022F7A3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EFBEB-221A-4C83-9AD9-20EF91E3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e-mails and other social engineering techniques</a:t>
            </a:r>
          </a:p>
          <a:p>
            <a:r>
              <a:rPr lang="en-US" dirty="0"/>
              <a:t>Social posts to alternative addresses</a:t>
            </a:r>
          </a:p>
          <a:p>
            <a:r>
              <a:rPr lang="en-US" dirty="0"/>
              <a:t>Attacks at the IT level</a:t>
            </a:r>
          </a:p>
          <a:p>
            <a:r>
              <a:rPr lang="en-US" dirty="0"/>
              <a:t>Keep security very high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5BCB6F-5C15-4DB4-8E2A-A9AE21F1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Hacking</a:t>
            </a:r>
          </a:p>
        </p:txBody>
      </p:sp>
    </p:spTree>
    <p:extLst>
      <p:ext uri="{BB962C8B-B14F-4D97-AF65-F5344CB8AC3E}">
        <p14:creationId xmlns:p14="http://schemas.microsoft.com/office/powerpoint/2010/main" val="148866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ED55-2B98-4F6D-8F62-1F5CC9D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&amp;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588F-1884-4828-B57B-17E5E3A59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a full-time job…</a:t>
            </a:r>
          </a:p>
        </p:txBody>
      </p:sp>
    </p:spTree>
    <p:extLst>
      <p:ext uri="{BB962C8B-B14F-4D97-AF65-F5344CB8AC3E}">
        <p14:creationId xmlns:p14="http://schemas.microsoft.com/office/powerpoint/2010/main" val="2624012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crypto version of “pitching” to investors</a:t>
            </a:r>
          </a:p>
          <a:p>
            <a:r>
              <a:rPr lang="en-US" dirty="0"/>
              <a:t>High reach is your key goal</a:t>
            </a:r>
          </a:p>
          <a:p>
            <a:r>
              <a:rPr lang="en-US" dirty="0"/>
              <a:t>Target audience</a:t>
            </a:r>
          </a:p>
          <a:p>
            <a:r>
              <a:rPr lang="en-US" dirty="0"/>
              <a:t>Most ICO’s do well only due to hype</a:t>
            </a:r>
          </a:p>
          <a:p>
            <a:r>
              <a:rPr lang="en-US" dirty="0"/>
              <a:t>Some perform pre-ICO hype</a:t>
            </a:r>
          </a:p>
          <a:p>
            <a:r>
              <a:rPr lang="en-US" dirty="0"/>
              <a:t>Have a marketing calendar!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Marketing</a:t>
            </a:r>
          </a:p>
        </p:txBody>
      </p:sp>
    </p:spTree>
    <p:extLst>
      <p:ext uri="{BB962C8B-B14F-4D97-AF65-F5344CB8AC3E}">
        <p14:creationId xmlns:p14="http://schemas.microsoft.com/office/powerpoint/2010/main" val="319528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1178" y="451035"/>
            <a:ext cx="10508634" cy="341896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3174">
                      <a:srgbClr val="262626"/>
                    </a:gs>
                    <a:gs pos="25000">
                      <a:srgbClr val="262626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8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3174">
                      <a:srgbClr val="262626"/>
                    </a:gs>
                    <a:gs pos="25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C:\users\radi&gt;whoami</a:t>
            </a:r>
            <a:endParaRPr kumimoji="0" lang="en-US" sz="3598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13174">
                    <a:srgbClr val="262626"/>
                  </a:gs>
                  <a:gs pos="25000">
                    <a:srgbClr val="262626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178" y="744223"/>
            <a:ext cx="9096694" cy="92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7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Radi Atanassov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11" y="2592075"/>
            <a:ext cx="1692908" cy="6064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52" y="4249166"/>
            <a:ext cx="1245115" cy="513137"/>
          </a:xfrm>
          <a:prstGeom prst="rect">
            <a:avLst/>
          </a:prstGeom>
        </p:spPr>
      </p:pic>
      <p:pic>
        <p:nvPicPr>
          <p:cNvPr id="6" name="Picture 5" descr="Description: Description: Description: Description: Description: Description: Description: Description: Description: cid:image001.jpg@01CB6150.6A7372E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91" y="1730292"/>
            <a:ext cx="2044733" cy="7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22601" y="1161425"/>
            <a:ext cx="3584852" cy="4044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Owner/Founder: OneBit Software</a:t>
            </a: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Certified Master: SharePoint 2010</a:t>
            </a: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Certified Solutions Master</a:t>
            </a:r>
            <a:endParaRPr kumimoji="0" lang="bg-BG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Certified Trainer</a:t>
            </a: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8" name="Picture 2" descr="http://www.certifiednets.com/images/MC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4" y="3416208"/>
            <a:ext cx="1017771" cy="5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30" y="804397"/>
            <a:ext cx="1262359" cy="9258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/>
          <p:cNvSpPr/>
          <p:nvPr/>
        </p:nvSpPr>
        <p:spPr>
          <a:xfrm>
            <a:off x="6422600" y="4119977"/>
            <a:ext cx="3851047" cy="215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Most Valuable Professional (8</a:t>
            </a:r>
            <a:r>
              <a:rPr kumimoji="0" lang="en-US" sz="1798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year)</a:t>
            </a: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 </a:t>
            </a: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Certified Scrum Master</a:t>
            </a: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SharePoint User Group Bulgaria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27288" y="6344764"/>
            <a:ext cx="184657" cy="374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3756" y="5136355"/>
            <a:ext cx="1452192" cy="1720753"/>
          </a:xfrm>
          <a:prstGeom prst="rect">
            <a:avLst/>
          </a:prstGeom>
        </p:spPr>
      </p:pic>
      <p:pic>
        <p:nvPicPr>
          <p:cNvPr id="27" name="Picture 26" descr="cid:3342608681_167604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045" y="5136356"/>
            <a:ext cx="1536086" cy="54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AD15A7-C004-43E7-AFA2-47E1962854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53" y="6010536"/>
            <a:ext cx="1674371" cy="4655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2CCA25-819C-4B0C-B126-44DBD30DDFE2}"/>
              </a:ext>
            </a:extLst>
          </p:cNvPr>
          <p:cNvSpPr/>
          <p:nvPr/>
        </p:nvSpPr>
        <p:spPr>
          <a:xfrm>
            <a:off x="614251" y="1704605"/>
            <a:ext cx="4868061" cy="332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Chief Architect at OneBit Software</a:t>
            </a: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Senior Director at Progress</a:t>
            </a: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C# Developer at Rebellious Software (World of Myths Game)</a:t>
            </a: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Microsoft </a:t>
            </a:r>
            <a:r>
              <a:rPr kumimoji="0" lang="en-US" sz="199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OfficeDev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itchFamily="2" charset="2"/>
              </a:rPr>
              <a:t> PnP Core Team Member</a:t>
            </a: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Conference speaker since 2009</a:t>
            </a: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Sound Engineer</a:t>
            </a:r>
          </a:p>
          <a:p>
            <a:pPr marL="342797" marR="0" lvl="0" indent="-342797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7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Failed rock star…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B2BA65-AF42-469C-BC4D-5E0230F02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699" y="5135381"/>
            <a:ext cx="1206064" cy="1738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D6099E-584F-4E80-B6F8-28F24005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575" y="5135380"/>
            <a:ext cx="1249847" cy="1760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DDC54C-ADFF-4310-BBF4-CCB1C06B3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306" y="5135381"/>
            <a:ext cx="1292636" cy="17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1610B-C80A-425C-A30F-1A73B797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52F9-4F9F-4200-886B-C07C3427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pool of investors and users</a:t>
            </a:r>
          </a:p>
          <a:p>
            <a:r>
              <a:rPr lang="en-US" dirty="0"/>
              <a:t>24/7 communication</a:t>
            </a:r>
          </a:p>
          <a:p>
            <a:r>
              <a:rPr lang="en-US" dirty="0"/>
              <a:t>Direct access to developers</a:t>
            </a:r>
          </a:p>
          <a:p>
            <a:r>
              <a:rPr lang="en-US" dirty="0"/>
              <a:t>Deal with trolls</a:t>
            </a:r>
          </a:p>
          <a:p>
            <a:r>
              <a:rPr lang="en-US" dirty="0"/>
              <a:t>Give them constant support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29356F-7774-4DA5-B800-15B7EBE3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Community</a:t>
            </a:r>
          </a:p>
        </p:txBody>
      </p:sp>
    </p:spTree>
    <p:extLst>
      <p:ext uri="{BB962C8B-B14F-4D97-AF65-F5344CB8AC3E}">
        <p14:creationId xmlns:p14="http://schemas.microsoft.com/office/powerpoint/2010/main" val="139908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important as the go-to place for all marketing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Link to Whitepaper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Project Details</a:t>
            </a:r>
          </a:p>
          <a:p>
            <a:r>
              <a:rPr lang="en-US" dirty="0"/>
              <a:t>ICO Details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9BA2E-6E2B-4C1F-A712-AF6183B36AE0}"/>
              </a:ext>
            </a:extLst>
          </p:cNvPr>
          <p:cNvSpPr txBox="1"/>
          <p:nvPr/>
        </p:nvSpPr>
        <p:spPr>
          <a:xfrm>
            <a:off x="6170612" y="3936298"/>
            <a:ext cx="57322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https://www.gilgameshplatform.com/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https://filecoin.io/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https://eos.io/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https://tokenstars.com/team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320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Banned on January 30, 2018</a:t>
            </a:r>
          </a:p>
          <a:p>
            <a:pPr lvl="1"/>
            <a:r>
              <a:rPr lang="en-US" dirty="0"/>
              <a:t>“</a:t>
            </a:r>
            <a:r>
              <a:rPr lang="en-GB" dirty="0"/>
              <a:t>We’ve created a new policy that prohibits ads that promote financial products and services that are frequently associated with misleading or deceptive promotional practices, such as binary options, initial coin offerings and cryptocurrency.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Ads</a:t>
            </a:r>
          </a:p>
        </p:txBody>
      </p:sp>
    </p:spTree>
    <p:extLst>
      <p:ext uri="{BB962C8B-B14F-4D97-AF65-F5344CB8AC3E}">
        <p14:creationId xmlns:p14="http://schemas.microsoft.com/office/powerpoint/2010/main" val="41275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Upcoming ban</a:t>
            </a:r>
          </a:p>
          <a:p>
            <a:pPr lvl="1"/>
            <a:r>
              <a:rPr lang="en-US" dirty="0">
                <a:hlinkClick r:id="rId2"/>
              </a:rPr>
              <a:t>https://www.coindesk.com/canadian-official-wants-google-ban-ads-crypto-icos/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https://cryptonews.com/news/google-to-ban-ico-and-crypto-ads-source-1366.htm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https://www.financemagnates.com/cryptocurrency/news/exclusive-google-quietly-purging-cryptocurrency-ads-content/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Ads</a:t>
            </a:r>
          </a:p>
        </p:txBody>
      </p:sp>
    </p:spTree>
    <p:extLst>
      <p:ext uri="{BB962C8B-B14F-4D97-AF65-F5344CB8AC3E}">
        <p14:creationId xmlns:p14="http://schemas.microsoft.com/office/powerpoint/2010/main" val="63885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 with the project team</a:t>
            </a:r>
          </a:p>
          <a:p>
            <a:pPr lvl="1"/>
            <a:r>
              <a:rPr lang="en-US" dirty="0"/>
              <a:t>just a messaging app with some cool features</a:t>
            </a:r>
          </a:p>
          <a:p>
            <a:r>
              <a:rPr lang="en-US" dirty="0"/>
              <a:t>Considered critically important</a:t>
            </a:r>
          </a:p>
          <a:p>
            <a:r>
              <a:rPr lang="en-US" dirty="0"/>
              <a:t>24/7, usually ran by “Community Managers”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86741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content platform</a:t>
            </a:r>
          </a:p>
          <a:p>
            <a:r>
              <a:rPr lang="en-US" dirty="0"/>
              <a:t>Amateur and professional people can publish content</a:t>
            </a:r>
          </a:p>
          <a:p>
            <a:r>
              <a:rPr lang="en-US" dirty="0"/>
              <a:t>Very popular in the crypto community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4110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HackerNews</a:t>
            </a:r>
            <a:endParaRPr lang="en-US" dirty="0"/>
          </a:p>
          <a:p>
            <a:r>
              <a:rPr lang="en-US" dirty="0"/>
              <a:t>LinkedIn</a:t>
            </a:r>
          </a:p>
          <a:p>
            <a:r>
              <a:rPr lang="en-US" dirty="0"/>
              <a:t>Indie Hackers</a:t>
            </a:r>
          </a:p>
          <a:p>
            <a:r>
              <a:rPr lang="en-US" dirty="0"/>
              <a:t>E-mail marketing</a:t>
            </a:r>
          </a:p>
          <a:p>
            <a:r>
              <a:rPr lang="en-US" dirty="0"/>
              <a:t>Conferences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63889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 err="1">
                <a:hlinkClick r:id="rId2"/>
              </a:rPr>
              <a:t>SmartContracts</a:t>
            </a:r>
            <a:r>
              <a:rPr lang="en-GB" dirty="0"/>
              <a:t> — channel with news about blockchain and ICO</a:t>
            </a:r>
          </a:p>
          <a:p>
            <a:r>
              <a:rPr lang="en-GB" b="1" dirty="0" err="1">
                <a:hlinkClick r:id="rId3"/>
              </a:rPr>
              <a:t>Thecointelegraph</a:t>
            </a:r>
            <a:r>
              <a:rPr lang="en-GB" dirty="0"/>
              <a:t> — the official channel about </a:t>
            </a:r>
            <a:r>
              <a:rPr lang="en-GB" dirty="0" err="1"/>
              <a:t>Cointelegraph</a:t>
            </a:r>
            <a:r>
              <a:rPr lang="en-GB" dirty="0"/>
              <a:t> media about Fintech, Blockchain and Bitcoin</a:t>
            </a:r>
          </a:p>
          <a:p>
            <a:r>
              <a:rPr lang="en-GB" b="1" dirty="0" err="1">
                <a:hlinkClick r:id="rId4"/>
              </a:rPr>
              <a:t>Preicoved</a:t>
            </a:r>
            <a:r>
              <a:rPr lang="en-GB" dirty="0"/>
              <a:t> — listing of Pre-ICO and Pre-sale crypto projects</a:t>
            </a:r>
          </a:p>
          <a:p>
            <a:r>
              <a:rPr lang="en-GB" b="1" dirty="0">
                <a:hlinkClick r:id="rId5"/>
              </a:rPr>
              <a:t>ICO, Blockchain, </a:t>
            </a:r>
            <a:r>
              <a:rPr lang="en-GB" b="1" dirty="0" err="1">
                <a:hlinkClick r:id="rId5"/>
              </a:rPr>
              <a:t>Startups</a:t>
            </a:r>
            <a:r>
              <a:rPr lang="en-GB" dirty="0"/>
              <a:t> — group of investors, experts and entrepreneurs, discussing the regulatory issues, insightful news and trends of blockchain and crypto market and analysing ICO </a:t>
            </a:r>
            <a:r>
              <a:rPr lang="en-GB" dirty="0" err="1"/>
              <a:t>startups</a:t>
            </a:r>
            <a:r>
              <a:rPr lang="en-GB" dirty="0"/>
              <a:t>.</a:t>
            </a:r>
          </a:p>
          <a:p>
            <a:r>
              <a:rPr lang="en-GB" b="1" dirty="0">
                <a:hlinkClick r:id="rId6"/>
              </a:rPr>
              <a:t>Cryptocurrency</a:t>
            </a:r>
            <a:r>
              <a:rPr lang="en-GB" dirty="0"/>
              <a:t> — telegram channel posting news about cryptocurrencies (mostly from </a:t>
            </a:r>
            <a:r>
              <a:rPr lang="en-GB" dirty="0" err="1"/>
              <a:t>Cointelegraph</a:t>
            </a:r>
            <a:r>
              <a:rPr lang="en-GB" dirty="0"/>
              <a:t>) and upcoming ICOs (rarely)</a:t>
            </a:r>
          </a:p>
          <a:p>
            <a:r>
              <a:rPr lang="en-GB" b="1" dirty="0" err="1">
                <a:hlinkClick r:id="rId7"/>
              </a:rPr>
              <a:t>CryptoCommunities</a:t>
            </a:r>
            <a:r>
              <a:rPr lang="en-GB" dirty="0"/>
              <a:t> — listing of global crypto communities in telegram</a:t>
            </a:r>
          </a:p>
          <a:p>
            <a:r>
              <a:rPr lang="en-GB" b="1" dirty="0" err="1">
                <a:hlinkClick r:id="rId8"/>
              </a:rPr>
              <a:t>Bitnationchat</a:t>
            </a:r>
            <a:r>
              <a:rPr lang="en-GB" dirty="0"/>
              <a:t> — Telegram presence of the </a:t>
            </a:r>
            <a:r>
              <a:rPr lang="en-GB" dirty="0" err="1"/>
              <a:t>Bitnation</a:t>
            </a:r>
            <a:r>
              <a:rPr lang="en-GB" dirty="0"/>
              <a:t> community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Telegram Channels</a:t>
            </a:r>
          </a:p>
        </p:txBody>
      </p:sp>
    </p:spTree>
    <p:extLst>
      <p:ext uri="{BB962C8B-B14F-4D97-AF65-F5344CB8AC3E}">
        <p14:creationId xmlns:p14="http://schemas.microsoft.com/office/powerpoint/2010/main" val="272802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A9F21-1DEE-4F00-8D66-A47A14F1D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5314-88E7-4031-B572-8635379C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 err="1">
                <a:hlinkClick r:id="rId2"/>
              </a:rPr>
              <a:t>BlockChain</a:t>
            </a:r>
            <a:r>
              <a:rPr lang="en-GB" dirty="0"/>
              <a:t> — all the stuff about blockchain</a:t>
            </a:r>
          </a:p>
          <a:p>
            <a:r>
              <a:rPr lang="en-GB" b="1" dirty="0">
                <a:hlinkClick r:id="rId3"/>
              </a:rPr>
              <a:t>Blockchain </a:t>
            </a:r>
            <a:r>
              <a:rPr lang="en-GB" b="1" dirty="0" err="1">
                <a:hlinkClick r:id="rId3"/>
              </a:rPr>
              <a:t>Startups</a:t>
            </a:r>
            <a:r>
              <a:rPr lang="en-GB" dirty="0"/>
              <a:t> — dedicated subreddit for blockchain </a:t>
            </a:r>
            <a:r>
              <a:rPr lang="en-GB" dirty="0" err="1"/>
              <a:t>startups</a:t>
            </a:r>
            <a:endParaRPr lang="en-GB" dirty="0"/>
          </a:p>
          <a:p>
            <a:r>
              <a:rPr lang="en-GB" b="1" dirty="0" err="1">
                <a:hlinkClick r:id="rId4"/>
              </a:rPr>
              <a:t>CryptoCurrency</a:t>
            </a:r>
            <a:r>
              <a:rPr lang="en-GB" dirty="0"/>
              <a:t> — all subjects related to emerging crypto-currencies and crypto-assets</a:t>
            </a:r>
          </a:p>
          <a:p>
            <a:r>
              <a:rPr lang="en-GB" b="1" dirty="0" err="1">
                <a:hlinkClick r:id="rId5"/>
              </a:rPr>
              <a:t>Icocrypto</a:t>
            </a:r>
            <a:r>
              <a:rPr lang="en-GB" b="1" dirty="0"/>
              <a:t> </a:t>
            </a:r>
            <a:r>
              <a:rPr lang="en-GB" dirty="0"/>
              <a:t>— the place to come for discussion of everything related to active and upcoming ICO / </a:t>
            </a:r>
            <a:r>
              <a:rPr lang="en-GB" dirty="0" err="1"/>
              <a:t>Crowdsales</a:t>
            </a:r>
            <a:endParaRPr lang="en-GB" dirty="0"/>
          </a:p>
          <a:p>
            <a:r>
              <a:rPr lang="en-GB" b="1" dirty="0" err="1">
                <a:hlinkClick r:id="rId6"/>
              </a:rPr>
              <a:t>ethtrader</a:t>
            </a:r>
            <a:r>
              <a:rPr lang="en-GB" dirty="0"/>
              <a:t> — Ethereum news, memes, investing, trading, miscellaneous market-related subjects and other relevant technology.</a:t>
            </a:r>
          </a:p>
          <a:p>
            <a:r>
              <a:rPr lang="en-GB" b="1" dirty="0" err="1">
                <a:hlinkClick r:id="rId7"/>
              </a:rPr>
              <a:t>ICOAnalysis</a:t>
            </a:r>
            <a:r>
              <a:rPr lang="en-GB" dirty="0"/>
              <a:t> — a place to analyse cryptocurrency ICO companies.</a:t>
            </a:r>
          </a:p>
          <a:p>
            <a:r>
              <a:rPr lang="en-GB" b="1" dirty="0" err="1">
                <a:hlinkClick r:id="rId8"/>
              </a:rPr>
              <a:t>CryptoICO</a:t>
            </a:r>
            <a:r>
              <a:rPr lang="en-GB" dirty="0"/>
              <a:t> — ICO listings, information and discussions</a:t>
            </a:r>
          </a:p>
          <a:p>
            <a:r>
              <a:rPr lang="en-GB" b="1" dirty="0" err="1">
                <a:hlinkClick r:id="rId9"/>
              </a:rPr>
              <a:t>InitialCoinOfferings</a:t>
            </a:r>
            <a:r>
              <a:rPr lang="en-GB" dirty="0"/>
              <a:t> — discussions related to ICO, </a:t>
            </a:r>
            <a:r>
              <a:rPr lang="en-GB" dirty="0" err="1"/>
              <a:t>Crowdsales</a:t>
            </a:r>
            <a:r>
              <a:rPr lang="en-GB" dirty="0"/>
              <a:t> and Token sales in the fields of Blockchain and </a:t>
            </a:r>
            <a:r>
              <a:rPr lang="en-GB" dirty="0" err="1"/>
              <a:t>Datachain</a:t>
            </a:r>
            <a:endParaRPr lang="en-GB" dirty="0"/>
          </a:p>
          <a:p>
            <a:r>
              <a:rPr lang="en-GB" b="1" dirty="0">
                <a:hlinkClick r:id="rId10"/>
              </a:rPr>
              <a:t>Best of Crypto</a:t>
            </a:r>
            <a:r>
              <a:rPr lang="en-GB" dirty="0"/>
              <a:t> — this subreddit is for sharing and archiving the best comments regarding cryptocurrency within Reddit</a:t>
            </a:r>
          </a:p>
          <a:p>
            <a:r>
              <a:rPr lang="en-GB" b="1" dirty="0" err="1">
                <a:hlinkClick r:id="rId5"/>
              </a:rPr>
              <a:t>IcoCrypto</a:t>
            </a:r>
            <a:r>
              <a:rPr lang="en-GB" b="1" dirty="0"/>
              <a:t> </a:t>
            </a:r>
            <a:r>
              <a:rPr lang="en-GB" dirty="0"/>
              <a:t>— Discussions related to ICO, </a:t>
            </a:r>
            <a:r>
              <a:rPr lang="en-GB" dirty="0" err="1"/>
              <a:t>Crowdsales</a:t>
            </a:r>
            <a:r>
              <a:rPr lang="en-GB" dirty="0"/>
              <a:t> and Token sales in the fields of Blockchain and </a:t>
            </a:r>
            <a:r>
              <a:rPr lang="en-GB" dirty="0" err="1"/>
              <a:t>Datachain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7A11A-73A3-42A2-AEAA-4A22435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Subreddits </a:t>
            </a:r>
          </a:p>
        </p:txBody>
      </p:sp>
    </p:spTree>
    <p:extLst>
      <p:ext uri="{BB962C8B-B14F-4D97-AF65-F5344CB8AC3E}">
        <p14:creationId xmlns:p14="http://schemas.microsoft.com/office/powerpoint/2010/main" val="2500869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6CBB5-BA4A-407B-9A50-E361CEF01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EEA1D-CF3A-4B5D-BF32-4CD4BD89D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full time marketing and PR</a:t>
            </a:r>
          </a:p>
          <a:p>
            <a:r>
              <a:rPr lang="en-US" dirty="0"/>
              <a:t>The community is your true hype driver</a:t>
            </a:r>
          </a:p>
          <a:p>
            <a:r>
              <a:rPr lang="en-US" dirty="0"/>
              <a:t>Get an ICO consulting firm if you are serious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F48E74-301F-42DD-BE4A-33BB7238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	</a:t>
            </a:r>
          </a:p>
        </p:txBody>
      </p:sp>
    </p:spTree>
    <p:extLst>
      <p:ext uri="{BB962C8B-B14F-4D97-AF65-F5344CB8AC3E}">
        <p14:creationId xmlns:p14="http://schemas.microsoft.com/office/powerpoint/2010/main" val="387319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ICO Overview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Marketing ICO’s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White papers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7996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ICO’s raise value through cryptocurrencies to fund projects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It is all about constant marketing!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Whitepapers are very crucial to the success of your ICO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Read the </a:t>
            </a:r>
            <a:r>
              <a:rPr lang="en-US" dirty="0" err="1">
                <a:solidFill>
                  <a:srgbClr val="FDFFFF"/>
                </a:solidFill>
              </a:rPr>
              <a:t>CryptoKitties</a:t>
            </a:r>
            <a:r>
              <a:rPr lang="en-US" dirty="0">
                <a:solidFill>
                  <a:srgbClr val="FDFFFF"/>
                </a:solidFill>
              </a:rPr>
              <a:t> whitepaper. 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How many “Gen 0” cats we’re conceived at the launch?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Does the </a:t>
            </a:r>
            <a:r>
              <a:rPr lang="en-US" dirty="0" err="1">
                <a:solidFill>
                  <a:srgbClr val="FDFFFF"/>
                </a:solidFill>
              </a:rPr>
              <a:t>CryptoKitties</a:t>
            </a:r>
            <a:r>
              <a:rPr lang="en-US" dirty="0">
                <a:solidFill>
                  <a:srgbClr val="FDFFFF"/>
                </a:solidFill>
              </a:rPr>
              <a:t> project have a token?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Do you receive any rights when you purchase EOS tokens?</a:t>
            </a:r>
          </a:p>
          <a:p>
            <a:pPr marL="8190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DFFFF"/>
                </a:solidFill>
              </a:rPr>
              <a:t>Describe several highlights of the EOS token distribution process.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090299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CFA19-0D44-4829-9650-8930DC238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E05D-A654-4B2E-8181-C9DD0FD9F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familiar with ICO concepts</a:t>
            </a:r>
          </a:p>
          <a:p>
            <a:r>
              <a:rPr lang="en-US" dirty="0"/>
              <a:t>Review good and bad ICO’s</a:t>
            </a:r>
          </a:p>
          <a:p>
            <a:r>
              <a:rPr lang="en-US" dirty="0"/>
              <a:t>Discuss white papers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411CD-F41B-4480-A03B-B6FD82D1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</a:t>
            </a:r>
          </a:p>
        </p:txBody>
      </p:sp>
    </p:spTree>
    <p:extLst>
      <p:ext uri="{BB962C8B-B14F-4D97-AF65-F5344CB8AC3E}">
        <p14:creationId xmlns:p14="http://schemas.microsoft.com/office/powerpoint/2010/main" val="7929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C667C-0E74-4091-A077-9C4054410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7D62-A00C-478C-8142-B66B64CD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take this session as financial advice</a:t>
            </a:r>
          </a:p>
          <a:p>
            <a:r>
              <a:rPr lang="en-US" dirty="0"/>
              <a:t>I am not a financial advisor</a:t>
            </a:r>
          </a:p>
          <a:p>
            <a:r>
              <a:rPr lang="en-US" dirty="0"/>
              <a:t>Do your own research if you plan to invest</a:t>
            </a:r>
          </a:p>
          <a:p>
            <a:r>
              <a:rPr lang="en-US" dirty="0"/>
              <a:t>The ICO market is extremely risky</a:t>
            </a:r>
          </a:p>
          <a:p>
            <a:r>
              <a:rPr lang="en-US" dirty="0"/>
              <a:t>Always be prepared to lose ALL of your money in ICO’s and Crypto-currencies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4976C-BAC3-4A67-9F72-CB2013D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66067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dirty="0"/>
              <a:t>B-Chain-Intro</a:t>
            </a:r>
            <a:endParaRPr lang="en-US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ED55-2B98-4F6D-8F62-1F5CC9D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Coin Offerings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588F-1884-4828-B57B-17E5E3A59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vehicle for fund-raising</a:t>
            </a:r>
          </a:p>
        </p:txBody>
      </p:sp>
    </p:spTree>
    <p:extLst>
      <p:ext uri="{BB962C8B-B14F-4D97-AF65-F5344CB8AC3E}">
        <p14:creationId xmlns:p14="http://schemas.microsoft.com/office/powerpoint/2010/main" val="428573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07E81-C8EE-4BA7-BEA2-B6C607AE9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90B3-C241-447A-A971-2E22E826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alternative to IPO’s</a:t>
            </a:r>
          </a:p>
          <a:p>
            <a:r>
              <a:rPr lang="en-US" dirty="0"/>
              <a:t>ICOs aim to raise “value”</a:t>
            </a:r>
          </a:p>
          <a:p>
            <a:pPr lvl="1"/>
            <a:r>
              <a:rPr lang="en-US" dirty="0"/>
              <a:t>Release/issue </a:t>
            </a:r>
            <a:r>
              <a:rPr lang="en-US" b="1" dirty="0"/>
              <a:t>tokens</a:t>
            </a:r>
            <a:r>
              <a:rPr lang="en-US" dirty="0"/>
              <a:t> for another asset or currency</a:t>
            </a:r>
          </a:p>
          <a:p>
            <a:pPr lvl="1"/>
            <a:r>
              <a:rPr lang="en-US" dirty="0"/>
              <a:t>Executed on a blockchain</a:t>
            </a:r>
          </a:p>
          <a:p>
            <a:r>
              <a:rPr lang="en-US" dirty="0"/>
              <a:t>Designed to crowdfund project investment</a:t>
            </a:r>
          </a:p>
          <a:p>
            <a:pPr lvl="1"/>
            <a:r>
              <a:rPr lang="en-US" dirty="0"/>
              <a:t>Wider reach to investors (which may become users!)</a:t>
            </a:r>
          </a:p>
          <a:p>
            <a:pPr lvl="1"/>
            <a:r>
              <a:rPr lang="en-US" dirty="0"/>
              <a:t>Not a VC/Accelerator target model</a:t>
            </a:r>
          </a:p>
          <a:p>
            <a:pPr lvl="1"/>
            <a:r>
              <a:rPr lang="en-US" dirty="0"/>
              <a:t>Easy to collect “value” in the form of crypto or fiat</a:t>
            </a:r>
          </a:p>
          <a:p>
            <a:r>
              <a:rPr lang="en-US" dirty="0"/>
              <a:t>Usually facilitated by an ICO platform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F574E9-1C18-45D6-B5F9-317FEE5E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Coin Offerings</a:t>
            </a:r>
          </a:p>
        </p:txBody>
      </p:sp>
    </p:spTree>
    <p:extLst>
      <p:ext uri="{BB962C8B-B14F-4D97-AF65-F5344CB8AC3E}">
        <p14:creationId xmlns:p14="http://schemas.microsoft.com/office/powerpoint/2010/main" val="207599618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.potx" id="{F641FFA9-60F5-425A-951B-2A09A356B4B6}" vid="{860243B6-CAC4-416C-B01D-AF95AE15F3DE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2402</TotalTime>
  <Words>1295</Words>
  <Application>Microsoft Office PowerPoint</Application>
  <PresentationFormat>Custom</PresentationFormat>
  <Paragraphs>344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Wingdings</vt:lpstr>
      <vt:lpstr>Wingdings 2</vt:lpstr>
      <vt:lpstr>SoftUni 16x9</vt:lpstr>
      <vt:lpstr>1_6-30540_Office_365_CloudRoadShow</vt:lpstr>
      <vt:lpstr>Initial Coin Offerings</vt:lpstr>
      <vt:lpstr>My Contacts </vt:lpstr>
      <vt:lpstr>PowerPoint Presentation</vt:lpstr>
      <vt:lpstr>Table of Contents</vt:lpstr>
      <vt:lpstr>Session Goals</vt:lpstr>
      <vt:lpstr>Disclaimer</vt:lpstr>
      <vt:lpstr>Questions</vt:lpstr>
      <vt:lpstr>Initial Coin Offerings</vt:lpstr>
      <vt:lpstr>Initial Coin Offerings</vt:lpstr>
      <vt:lpstr>IPO’s vs ICO’s</vt:lpstr>
      <vt:lpstr>Token Economy</vt:lpstr>
      <vt:lpstr>Profile</vt:lpstr>
      <vt:lpstr>PowerPoint Presentation</vt:lpstr>
      <vt:lpstr>PowerPoint Presentation</vt:lpstr>
      <vt:lpstr>ICO Distribution</vt:lpstr>
      <vt:lpstr>PowerPoint Presentation</vt:lpstr>
      <vt:lpstr>ICO Platforms</vt:lpstr>
      <vt:lpstr>Typical ICO steps</vt:lpstr>
      <vt:lpstr>Legislation &amp; Regulation</vt:lpstr>
      <vt:lpstr>Legislation &amp; Regulation</vt:lpstr>
      <vt:lpstr>Utility Token vs Security</vt:lpstr>
      <vt:lpstr>Whitepapers</vt:lpstr>
      <vt:lpstr>Whitepaper writing tips</vt:lpstr>
      <vt:lpstr>Whitepaper Examples</vt:lpstr>
      <vt:lpstr>After the ICO…</vt:lpstr>
      <vt:lpstr>Scams</vt:lpstr>
      <vt:lpstr>ICO Hacking</vt:lpstr>
      <vt:lpstr>Marketing &amp; Community</vt:lpstr>
      <vt:lpstr>ICO Marketing</vt:lpstr>
      <vt:lpstr>Project Community</vt:lpstr>
      <vt:lpstr>Project Website</vt:lpstr>
      <vt:lpstr>Facebook Ads</vt:lpstr>
      <vt:lpstr>Google Ads</vt:lpstr>
      <vt:lpstr>Telegram</vt:lpstr>
      <vt:lpstr>Medium</vt:lpstr>
      <vt:lpstr>Others</vt:lpstr>
      <vt:lpstr>Interesting Telegram Channels</vt:lpstr>
      <vt:lpstr>Reddit Subreddits </vt:lpstr>
      <vt:lpstr>Conclusions </vt:lpstr>
      <vt:lpstr>Summary</vt:lpstr>
      <vt:lpstr>Homework</vt:lpstr>
      <vt:lpstr>PowerPoint Presentation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Radi Atanassov</cp:lastModifiedBy>
  <cp:revision>71</cp:revision>
  <dcterms:created xsi:type="dcterms:W3CDTF">2014-01-02T17:00:34Z</dcterms:created>
  <dcterms:modified xsi:type="dcterms:W3CDTF">2018-03-09T16:04:58Z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